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6" r:id="rId12"/>
    <p:sldId id="272" r:id="rId13"/>
    <p:sldId id="273" r:id="rId14"/>
    <p:sldId id="274" r:id="rId15"/>
    <p:sldId id="275" r:id="rId16"/>
    <p:sldId id="282" r:id="rId17"/>
    <p:sldId id="277" r:id="rId18"/>
    <p:sldId id="278" r:id="rId19"/>
    <p:sldId id="279" r:id="rId20"/>
    <p:sldId id="280" r:id="rId21"/>
    <p:sldId id="281" r:id="rId22"/>
    <p:sldId id="269" r:id="rId23"/>
    <p:sldId id="287" r:id="rId24"/>
    <p:sldId id="283" r:id="rId25"/>
    <p:sldId id="285" r:id="rId26"/>
    <p:sldId id="286" r:id="rId27"/>
    <p:sldId id="293" r:id="rId28"/>
    <p:sldId id="288" r:id="rId29"/>
    <p:sldId id="289" r:id="rId30"/>
    <p:sldId id="290" r:id="rId31"/>
    <p:sldId id="291" r:id="rId32"/>
    <p:sldId id="292" r:id="rId33"/>
    <p:sldId id="300" r:id="rId34"/>
    <p:sldId id="301" r:id="rId35"/>
    <p:sldId id="302" r:id="rId36"/>
    <p:sldId id="303" r:id="rId37"/>
    <p:sldId id="304" r:id="rId38"/>
    <p:sldId id="295" r:id="rId39"/>
    <p:sldId id="294" r:id="rId40"/>
    <p:sldId id="296" r:id="rId41"/>
    <p:sldId id="297" r:id="rId42"/>
    <p:sldId id="298" r:id="rId43"/>
    <p:sldId id="299" r:id="rId44"/>
    <p:sldId id="305" r:id="rId45"/>
  </p:sldIdLst>
  <p:sldSz cx="9144000" cy="5143500" type="screen16x9"/>
  <p:notesSz cx="6858000" cy="9144000"/>
  <p:embeddedFontLst>
    <p:embeddedFont>
      <p:font typeface="Proxima Nova" panose="020B0604020202020204" charset="0"/>
      <p:regular r:id="rId47"/>
      <p:bold r:id="rId48"/>
      <p:italic r:id="rId49"/>
      <p:boldItalic r:id="rId50"/>
    </p:embeddedFont>
    <p:embeddedFont>
      <p:font typeface="Alfa Slab One" panose="020B0604020202020204" charset="-18"/>
      <p:regular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540e24715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540e24715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3540e24715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3540e24715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36f4153f3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36f4153f3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3540e24715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3540e24715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3540e24715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3540e24715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36f4153f3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36f4153f3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3540e24715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3540e24715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3540e24715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3540e24715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36f4153f3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36f4153f3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22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01205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36f4153f3b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36f4153f3b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03986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56458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49264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7081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ameday">
    <p:bg>
      <p:bgPr>
        <a:solidFill>
          <a:srgbClr val="FFF2C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>
            <a:off x="311700" y="10572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 dirty="0">
                <a:solidFill>
                  <a:schemeClr val="tx2">
                    <a:lumMod val="10000"/>
                  </a:schemeClr>
                </a:solidFill>
              </a:rPr>
              <a:t>Włochy</a:t>
            </a:r>
            <a:endParaRPr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265575" y="524167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/>
          <p:nvPr/>
        </p:nvSpPr>
        <p:spPr>
          <a:xfrm>
            <a:off x="3359800" y="53800"/>
            <a:ext cx="3075300" cy="9765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52075" y="599675"/>
            <a:ext cx="3667200" cy="42132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204050" y="742850"/>
            <a:ext cx="36018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l" sz="2960"/>
              <a:t>Położenie Włoch</a:t>
            </a:r>
            <a:endParaRPr sz="2960"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250175" y="1498550"/>
            <a:ext cx="3286500" cy="30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2000">
                <a:solidFill>
                  <a:srgbClr val="000000"/>
                </a:solidFill>
              </a:rPr>
              <a:t>Włochy położone są w południowej Europie, na Półwyspie Apenińskim oraz wyspach Sycylia, Sardynia i innych, nad otwartym Morzem Śródziemnym oraz morzami Liguryjskim, Tyrreńskim, Jońskim i Adriatyckim. </a:t>
            </a:r>
            <a:endParaRPr sz="2000">
              <a:solidFill>
                <a:srgbClr val="000000"/>
              </a:solidFill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6850" y="949150"/>
            <a:ext cx="3352800" cy="335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/>
          <p:nvPr/>
        </p:nvSpPr>
        <p:spPr>
          <a:xfrm>
            <a:off x="6162225" y="1276250"/>
            <a:ext cx="2145050" cy="1722200"/>
          </a:xfrm>
          <a:prstGeom prst="flowChartOffpageConnector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3436688" y="1276250"/>
            <a:ext cx="2145050" cy="1722200"/>
          </a:xfrm>
          <a:prstGeom prst="flowChartOffpageConnector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422875" y="1276250"/>
            <a:ext cx="2145050" cy="1722200"/>
          </a:xfrm>
          <a:prstGeom prst="flowChartOffpageConnector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826450" y="1829425"/>
            <a:ext cx="1414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b="1">
                <a:latin typeface="Proxima Nova"/>
                <a:ea typeface="Proxima Nova"/>
                <a:cs typeface="Proxima Nova"/>
                <a:sym typeface="Proxima Nova"/>
              </a:rPr>
              <a:t>Położenie</a:t>
            </a:r>
            <a:endParaRPr sz="1800"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3964650" y="1829425"/>
            <a:ext cx="1214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b="1">
                <a:latin typeface="Proxima Nova"/>
                <a:ea typeface="Proxima Nova"/>
                <a:cs typeface="Proxima Nova"/>
                <a:sym typeface="Proxima Nova"/>
              </a:rPr>
              <a:t>Ludność</a:t>
            </a:r>
            <a:endParaRPr sz="1800"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6465900" y="1829425"/>
            <a:ext cx="1676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b="1">
                <a:latin typeface="Proxima Nova"/>
                <a:ea typeface="Proxima Nova"/>
                <a:cs typeface="Proxima Nova"/>
                <a:sym typeface="Proxima Nova"/>
              </a:rPr>
              <a:t>Zagęszczenie</a:t>
            </a:r>
            <a:endParaRPr sz="1800"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547700" y="3644275"/>
            <a:ext cx="1895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/>
              <a:t>302 073 km^2 </a:t>
            </a:r>
            <a:endParaRPr sz="2000" b="1"/>
          </a:p>
        </p:txBody>
      </p:sp>
      <p:sp>
        <p:nvSpPr>
          <p:cNvPr id="86" name="Google Shape;86;p16"/>
          <p:cNvSpPr txBox="1"/>
          <p:nvPr/>
        </p:nvSpPr>
        <p:spPr>
          <a:xfrm>
            <a:off x="3072000" y="3467275"/>
            <a:ext cx="30000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/>
              <a:t>    58 989 749 mieszkańców (2024 r.)</a:t>
            </a:r>
            <a:endParaRPr sz="2000" b="1"/>
          </a:p>
        </p:txBody>
      </p:sp>
      <p:sp>
        <p:nvSpPr>
          <p:cNvPr id="87" name="Google Shape;87;p16"/>
          <p:cNvSpPr txBox="1"/>
          <p:nvPr/>
        </p:nvSpPr>
        <p:spPr>
          <a:xfrm>
            <a:off x="6544800" y="3644275"/>
            <a:ext cx="1518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/>
              <a:t>~195/km^2</a:t>
            </a:r>
            <a:endParaRPr sz="20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9938" y="2470263"/>
            <a:ext cx="1743075" cy="261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213" y="161463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/>
          <p:nvPr/>
        </p:nvSpPr>
        <p:spPr>
          <a:xfrm>
            <a:off x="600978" y="161487"/>
            <a:ext cx="7942050" cy="4820526"/>
          </a:xfrm>
          <a:prstGeom prst="irregularSeal2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2321850" y="1786800"/>
            <a:ext cx="44286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Proxima Nova"/>
                <a:ea typeface="Proxima Nova"/>
                <a:cs typeface="Proxima Nova"/>
                <a:sym typeface="Proxima Nova"/>
              </a:rPr>
              <a:t>Włochy to ojczyzna wielu słynnych marek jak np. </a:t>
            </a:r>
            <a:endParaRPr sz="2000" b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Proxima Nova"/>
              <a:buChar char="-"/>
            </a:pPr>
            <a:r>
              <a:rPr lang="pl" sz="2000">
                <a:latin typeface="Proxima Nova"/>
                <a:ea typeface="Proxima Nova"/>
                <a:cs typeface="Proxima Nova"/>
                <a:sym typeface="Proxima Nova"/>
              </a:rPr>
              <a:t>Gucci, </a:t>
            </a:r>
            <a:endParaRPr sz="2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Proxima Nova"/>
              <a:buChar char="-"/>
            </a:pPr>
            <a:r>
              <a:rPr lang="pl" sz="2000">
                <a:latin typeface="Proxima Nova"/>
                <a:ea typeface="Proxima Nova"/>
                <a:cs typeface="Proxima Nova"/>
                <a:sym typeface="Proxima Nova"/>
              </a:rPr>
              <a:t>Prada, </a:t>
            </a:r>
            <a:endParaRPr sz="2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Proxima Nova"/>
              <a:buChar char="-"/>
            </a:pPr>
            <a:r>
              <a:rPr lang="pl" sz="2000">
                <a:latin typeface="Proxima Nova"/>
                <a:ea typeface="Proxima Nova"/>
                <a:cs typeface="Proxima Nova"/>
                <a:sym typeface="Proxima Nova"/>
              </a:rPr>
              <a:t>Versace </a:t>
            </a:r>
            <a:endParaRPr sz="2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2168096" y="37672"/>
            <a:ext cx="4428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/>
          <p:nvPr/>
        </p:nvSpPr>
        <p:spPr>
          <a:xfrm>
            <a:off x="5620175" y="1799075"/>
            <a:ext cx="4136346" cy="3429000"/>
          </a:xfrm>
          <a:prstGeom prst="irregularSeal2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6058425" y="23075"/>
            <a:ext cx="3206034" cy="2052756"/>
          </a:xfrm>
          <a:prstGeom prst="irregularSeal1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3" name="Google Shape;103;p18"/>
          <p:cNvSpPr/>
          <p:nvPr/>
        </p:nvSpPr>
        <p:spPr>
          <a:xfrm>
            <a:off x="1145475" y="61500"/>
            <a:ext cx="1975968" cy="1542186"/>
          </a:xfrm>
          <a:prstGeom prst="irregularSeal1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4" name="Google Shape;104;p18"/>
          <p:cNvSpPr/>
          <p:nvPr/>
        </p:nvSpPr>
        <p:spPr>
          <a:xfrm>
            <a:off x="-5250" y="1496062"/>
            <a:ext cx="2360394" cy="1745226"/>
          </a:xfrm>
          <a:prstGeom prst="irregularSeal2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1714500" y="615075"/>
            <a:ext cx="4428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6" name="Google Shape;106;p18"/>
          <p:cNvSpPr/>
          <p:nvPr/>
        </p:nvSpPr>
        <p:spPr>
          <a:xfrm>
            <a:off x="2930550" y="772650"/>
            <a:ext cx="3282900" cy="3598200"/>
          </a:xfrm>
          <a:prstGeom prst="verticalScroll">
            <a:avLst>
              <a:gd name="adj" fmla="val 12500"/>
            </a:avLst>
          </a:prstGeom>
          <a:solidFill>
            <a:srgbClr val="D0E0E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3391800" y="1863750"/>
            <a:ext cx="23604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 i="1">
                <a:latin typeface="Proxima Nova"/>
                <a:ea typeface="Proxima Nova"/>
                <a:cs typeface="Proxima Nova"/>
                <a:sym typeface="Proxima Nova"/>
              </a:rPr>
              <a:t>Szybkie</a:t>
            </a:r>
            <a:endParaRPr sz="2000" b="1" i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 i="1">
                <a:latin typeface="Proxima Nova"/>
                <a:ea typeface="Proxima Nova"/>
                <a:cs typeface="Proxima Nova"/>
                <a:sym typeface="Proxima Nova"/>
              </a:rPr>
              <a:t>I</a:t>
            </a:r>
            <a:endParaRPr sz="2000" b="1" i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 i="1">
                <a:latin typeface="Proxima Nova"/>
                <a:ea typeface="Proxima Nova"/>
                <a:cs typeface="Proxima Nova"/>
                <a:sym typeface="Proxima Nova"/>
              </a:rPr>
              <a:t>Ważne </a:t>
            </a:r>
            <a:endParaRPr sz="2000" b="1" i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 i="1">
                <a:latin typeface="Proxima Nova"/>
                <a:ea typeface="Proxima Nova"/>
                <a:cs typeface="Proxima Nova"/>
                <a:sym typeface="Proxima Nova"/>
              </a:rPr>
              <a:t>Info</a:t>
            </a:r>
            <a:endParaRPr sz="2000" b="1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8" name="Google Shape;108;p18"/>
          <p:cNvSpPr txBox="1"/>
          <p:nvPr/>
        </p:nvSpPr>
        <p:spPr>
          <a:xfrm>
            <a:off x="1645200" y="430788"/>
            <a:ext cx="1391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b="1">
                <a:latin typeface="Proxima Nova"/>
                <a:ea typeface="Proxima Nova"/>
                <a:cs typeface="Proxima Nova"/>
                <a:sym typeface="Proxima Nova"/>
              </a:rPr>
              <a:t>Stolica: Rzym</a:t>
            </a:r>
            <a:endParaRPr sz="1800"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6788850" y="525350"/>
            <a:ext cx="2475600" cy="1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700" b="1"/>
              <a:t>Ustrój: </a:t>
            </a:r>
            <a:endParaRPr sz="17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700" b="1"/>
              <a:t>Republika demokratyczna</a:t>
            </a:r>
            <a:endParaRPr sz="1700"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0" name="Google Shape;110;p18"/>
          <p:cNvSpPr txBox="1"/>
          <p:nvPr/>
        </p:nvSpPr>
        <p:spPr>
          <a:xfrm>
            <a:off x="569100" y="2011425"/>
            <a:ext cx="11454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/>
              <a:t>Waluta: </a:t>
            </a:r>
            <a:endParaRPr sz="20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/>
              <a:t>Euro</a:t>
            </a:r>
            <a:endParaRPr sz="2000" b="1"/>
          </a:p>
        </p:txBody>
      </p:sp>
      <p:sp>
        <p:nvSpPr>
          <p:cNvPr id="111" name="Google Shape;111;p18"/>
          <p:cNvSpPr txBox="1"/>
          <p:nvPr/>
        </p:nvSpPr>
        <p:spPr>
          <a:xfrm>
            <a:off x="6658125" y="2788375"/>
            <a:ext cx="3000000" cy="18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200" b="1"/>
              <a:t>Język:Włoski </a:t>
            </a:r>
            <a:endParaRPr sz="1200" b="1"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pl" sz="1200" b="1"/>
              <a:t>niemiecki</a:t>
            </a:r>
            <a:endParaRPr sz="1200" b="1"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pl" sz="1200" b="1"/>
              <a:t>francuski (niewielka mniejszość)</a:t>
            </a:r>
            <a:endParaRPr sz="1200" b="1"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pl" sz="1200" b="1"/>
              <a:t>słoweński </a:t>
            </a:r>
            <a:endParaRPr sz="1200" b="1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200" b="1"/>
              <a:t>(w okolicy </a:t>
            </a:r>
            <a:endParaRPr sz="1200" b="1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200" b="1"/>
              <a:t>Triestu i Gorycji)</a:t>
            </a:r>
            <a:endParaRPr sz="12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/>
          </a:p>
        </p:txBody>
      </p:sp>
      <p:sp>
        <p:nvSpPr>
          <p:cNvPr id="112" name="Google Shape;112;p18"/>
          <p:cNvSpPr/>
          <p:nvPr/>
        </p:nvSpPr>
        <p:spPr>
          <a:xfrm>
            <a:off x="353650" y="2975400"/>
            <a:ext cx="2475576" cy="2121930"/>
          </a:xfrm>
          <a:prstGeom prst="irregularSeal1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802150" y="3567650"/>
            <a:ext cx="17145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/>
              <a:t>Członkostwo w UE: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/>
              <a:t>od 1958 r.</a:t>
            </a:r>
            <a:endParaRPr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F9900"/>
                </a:solidFill>
              </a:rPr>
              <a:t>Dominującą religią we Włoszech jest katolicyzm</a:t>
            </a:r>
            <a:endParaRPr>
              <a:solidFill>
                <a:srgbClr val="FF9900"/>
              </a:solidFill>
            </a:endParaRPr>
          </a:p>
        </p:txBody>
      </p:sp>
      <p:pic>
        <p:nvPicPr>
          <p:cNvPr id="119" name="Google Shape;11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7425" y="344625"/>
            <a:ext cx="3295650" cy="139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9"/>
          <p:cNvSpPr/>
          <p:nvPr/>
        </p:nvSpPr>
        <p:spPr>
          <a:xfrm>
            <a:off x="96400" y="148150"/>
            <a:ext cx="3798000" cy="16452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700" b="1"/>
              <a:t>Mniejszości religijne: islam, prawosławie i protestantyzm</a:t>
            </a:r>
            <a:endParaRPr sz="1700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4038" y="3134175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913" y="161463"/>
            <a:ext cx="2905125" cy="157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0"/>
          <p:cNvSpPr/>
          <p:nvPr/>
        </p:nvSpPr>
        <p:spPr>
          <a:xfrm>
            <a:off x="600978" y="161487"/>
            <a:ext cx="7942050" cy="4820526"/>
          </a:xfrm>
          <a:prstGeom prst="irregularSeal2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8" name="Google Shape;128;p20"/>
          <p:cNvSpPr txBox="1"/>
          <p:nvPr/>
        </p:nvSpPr>
        <p:spPr>
          <a:xfrm>
            <a:off x="2168100" y="1856463"/>
            <a:ext cx="44286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Proxima Nova"/>
                <a:ea typeface="Proxima Nova"/>
                <a:cs typeface="Proxima Nova"/>
                <a:sym typeface="Proxima Nova"/>
              </a:rPr>
              <a:t>Do fontanny di Trevi w Rzymie turyści wrzucają co roku ponad 1 mln Euro!</a:t>
            </a:r>
            <a:endParaRPr sz="2000" b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Proxima Nova"/>
                <a:ea typeface="Proxima Nova"/>
                <a:cs typeface="Proxima Nova"/>
                <a:sym typeface="Proxima Nova"/>
              </a:rPr>
              <a:t>Pieniądze te następnie są oddawane na cele charytatywne.</a:t>
            </a:r>
            <a:endParaRPr sz="2000"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9" name="Google Shape;129;p20"/>
          <p:cNvSpPr txBox="1"/>
          <p:nvPr/>
        </p:nvSpPr>
        <p:spPr>
          <a:xfrm>
            <a:off x="2168096" y="37672"/>
            <a:ext cx="4428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/>
              <a:t>Flaga:</a:t>
            </a:r>
            <a:endParaRPr sz="3000"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pl" sz="1400" b="1">
                <a:solidFill>
                  <a:srgbClr val="000000"/>
                </a:solidFill>
              </a:rPr>
              <a:t>zielony – wolność, nadzieja i krajobraz śródziemnomorski,</a:t>
            </a:r>
            <a:endParaRPr sz="1400" b="1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pl" sz="1400" b="1">
                <a:solidFill>
                  <a:srgbClr val="000000"/>
                </a:solidFill>
              </a:rPr>
              <a:t>biały – wiara katolicka i ośnieżone szczyty Alp,</a:t>
            </a:r>
            <a:endParaRPr sz="1400" b="1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pl" sz="1400" b="1">
                <a:solidFill>
                  <a:srgbClr val="000000"/>
                </a:solidFill>
              </a:rPr>
              <a:t>czerwony – męstwo i krew tych, którzy walczyli o zjednoczenie Włoch</a:t>
            </a:r>
            <a:endParaRPr sz="14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 b="1">
              <a:solidFill>
                <a:srgbClr val="000000"/>
              </a:solidFill>
            </a:endParaRPr>
          </a:p>
        </p:txBody>
      </p:sp>
      <p:pic>
        <p:nvPicPr>
          <p:cNvPr id="136" name="Google Shape;136;p21"/>
          <p:cNvPicPr preferRelativeResize="0"/>
          <p:nvPr/>
        </p:nvPicPr>
        <p:blipFill rotWithShape="1">
          <a:blip r:embed="rId3">
            <a:alphaModFix/>
          </a:blip>
          <a:srcRect b="11948"/>
          <a:stretch/>
        </p:blipFill>
        <p:spPr>
          <a:xfrm>
            <a:off x="3119700" y="905850"/>
            <a:ext cx="5719501" cy="311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/>
          <p:nvPr/>
        </p:nvSpPr>
        <p:spPr>
          <a:xfrm>
            <a:off x="2552550" y="92250"/>
            <a:ext cx="3513600" cy="1184100"/>
          </a:xfrm>
          <a:prstGeom prst="trapezoid">
            <a:avLst>
              <a:gd name="adj" fmla="val 25000"/>
            </a:avLst>
          </a:prstGeom>
          <a:solidFill>
            <a:srgbClr val="D0E0E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3275250" y="384150"/>
            <a:ext cx="20682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700" b="1">
                <a:latin typeface="Proxima Nova"/>
                <a:ea typeface="Proxima Nova"/>
                <a:cs typeface="Proxima Nova"/>
                <a:sym typeface="Proxima Nova"/>
              </a:rPr>
              <a:t>Gospodarka</a:t>
            </a:r>
            <a:endParaRPr sz="2700"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199900" y="1476150"/>
            <a:ext cx="8088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144" name="Google Shape;144;p22"/>
          <p:cNvSpPr/>
          <p:nvPr/>
        </p:nvSpPr>
        <p:spPr>
          <a:xfrm>
            <a:off x="200025" y="1407500"/>
            <a:ext cx="8757000" cy="5106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5" name="Google Shape;145;p22"/>
          <p:cNvSpPr/>
          <p:nvPr/>
        </p:nvSpPr>
        <p:spPr>
          <a:xfrm>
            <a:off x="200025" y="2029950"/>
            <a:ext cx="8757000" cy="482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6" name="Google Shape;146;p22"/>
          <p:cNvSpPr/>
          <p:nvPr/>
        </p:nvSpPr>
        <p:spPr>
          <a:xfrm>
            <a:off x="200025" y="2571750"/>
            <a:ext cx="8757000" cy="3057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7" name="Google Shape;147;p22"/>
          <p:cNvSpPr/>
          <p:nvPr/>
        </p:nvSpPr>
        <p:spPr>
          <a:xfrm>
            <a:off x="199900" y="3003250"/>
            <a:ext cx="8757000" cy="2757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8" name="Google Shape;148;p22"/>
          <p:cNvSpPr/>
          <p:nvPr/>
        </p:nvSpPr>
        <p:spPr>
          <a:xfrm>
            <a:off x="200025" y="3330950"/>
            <a:ext cx="8757000" cy="3057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9" name="Google Shape;149;p22"/>
          <p:cNvSpPr/>
          <p:nvPr/>
        </p:nvSpPr>
        <p:spPr>
          <a:xfrm>
            <a:off x="200025" y="3761750"/>
            <a:ext cx="8757000" cy="4308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0" name="Google Shape;150;p22"/>
          <p:cNvSpPr/>
          <p:nvPr/>
        </p:nvSpPr>
        <p:spPr>
          <a:xfrm>
            <a:off x="200025" y="4293825"/>
            <a:ext cx="8757000" cy="4827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261425" y="1406350"/>
            <a:ext cx="8812800" cy="3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/>
              <a:t>Rolnictwo: Skupia się głównie na uprawie winorośli, oliwek, owoców i warzyw – choć jego udział w PKB jest niewielki, ma duże znaczenie kulturowe i tradycyjne.</a:t>
            </a:r>
            <a:endParaRPr sz="11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/>
              <a:t>Przemysł: Silny sektor produkcyjny obejmujący motoryzację, maszyny, modę oraz przemysł spożywczy, znany z wysokiej jakości produktów.</a:t>
            </a:r>
            <a:endParaRPr sz="11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/>
              <a:t>Usługi: Dominująca gałąź gospodarki, z rozwiniętym sektorem turystycznym, finansowym i handlowym.</a:t>
            </a:r>
            <a:endParaRPr sz="11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/>
              <a:t>Transport: Rozbudowana sieć autostrad, kolei i portów morskich umożliwia efektywny przepływ towarów i osób.</a:t>
            </a:r>
            <a:endParaRPr sz="11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/>
              <a:t>Surowce naturalne: Kraj dysponuje ograniczonymi zasobami, co skutkuje koniecznością importu surowców.</a:t>
            </a:r>
            <a:endParaRPr sz="11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/>
              <a:t>Źródła energii: Włochy polegają głównie na imporcie ropy i gazu, ale intensywnie rozwijają odnawialne źródła energii, takie jak energia słoneczna i wiatrowa.</a:t>
            </a:r>
            <a:endParaRPr sz="11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/>
              <a:t>Gospodarka odpadami: Postępuje recykling i wdrażanie rozwiązań przyjaznych środowisku, choć systemy nadal wymagają usprawnień.</a:t>
            </a:r>
            <a:endParaRPr sz="1100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1813" y="3238938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975" y="303150"/>
            <a:ext cx="266700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3"/>
          <p:cNvSpPr/>
          <p:nvPr/>
        </p:nvSpPr>
        <p:spPr>
          <a:xfrm>
            <a:off x="600978" y="161487"/>
            <a:ext cx="7942050" cy="4820526"/>
          </a:xfrm>
          <a:prstGeom prst="irregularSeal2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9" name="Google Shape;159;p23"/>
          <p:cNvSpPr txBox="1"/>
          <p:nvPr/>
        </p:nvSpPr>
        <p:spPr>
          <a:xfrm>
            <a:off x="2052775" y="2017650"/>
            <a:ext cx="44286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Proxima Nova"/>
                <a:ea typeface="Proxima Nova"/>
                <a:cs typeface="Proxima Nova"/>
                <a:sym typeface="Proxima Nova"/>
              </a:rPr>
              <a:t>Passeggiata - to tradycyjny wieczorny spacer, który odbywa się zawsze po kolacji.</a:t>
            </a:r>
            <a:endParaRPr sz="2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0" name="Google Shape;160;p23"/>
          <p:cNvSpPr txBox="1"/>
          <p:nvPr/>
        </p:nvSpPr>
        <p:spPr>
          <a:xfrm>
            <a:off x="2168096" y="37672"/>
            <a:ext cx="4428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>
            <a:off x="311700" y="1592850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 dirty="0" smtClean="0">
                <a:solidFill>
                  <a:schemeClr val="tx2">
                    <a:lumMod val="10000"/>
                  </a:schemeClr>
                </a:solidFill>
              </a:rPr>
              <a:t>Atrakcje</a:t>
            </a:r>
            <a:br>
              <a:rPr lang="pl" b="1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pl" b="1" dirty="0" smtClean="0">
                <a:solidFill>
                  <a:schemeClr val="tx2">
                    <a:lumMod val="10000"/>
                  </a:schemeClr>
                </a:solidFill>
              </a:rPr>
              <a:t>turystyczne</a:t>
            </a:r>
            <a:endParaRPr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265575" y="524167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8743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-PL" dirty="0" smtClean="0"/>
              <a:t>Koloseum w Rzymie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1587849" y="1017725"/>
            <a:ext cx="59683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pl-PL" sz="2000" dirty="0" smtClean="0"/>
              <a:t>Symbol starożytnego </a:t>
            </a:r>
            <a:r>
              <a:rPr lang="pl-PL" sz="2000" dirty="0"/>
              <a:t>Rzymu i imponujący zabytek.</a:t>
            </a:r>
          </a:p>
          <a:p>
            <a:pPr algn="ctr"/>
            <a:endParaRPr lang="pl-PL" sz="2000" dirty="0"/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2" name="Picture 8" descr="Koloseum w Rzymie - Bilety, Zwiedzanie, Histo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346" y="1545625"/>
            <a:ext cx="5049308" cy="3366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899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" sz="3200" b="1" dirty="0"/>
              <a:t>Bazylika św. Marka i kanały w Wenecji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869450" y="1361973"/>
            <a:ext cx="3405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pl" sz="2000" dirty="0" smtClean="0"/>
              <a:t>Magiczne </a:t>
            </a:r>
            <a:r>
              <a:rPr lang="pl" sz="2000" dirty="0"/>
              <a:t>miasto na wodzie.</a:t>
            </a:r>
            <a:endParaRPr lang="pl-PL" sz="2000" dirty="0"/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052" name="Picture 4" descr="Skandal w bazylice św. Marka w Wenecji: pracownicy kas kradli część wpływów  z biletów - Bankier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506" y="1762083"/>
            <a:ext cx="5230986" cy="313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320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" sz="3200" b="1" dirty="0"/>
              <a:t>Krzywa Wieża w Pizie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874513" y="971108"/>
            <a:ext cx="7394973" cy="416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pl-PL" sz="2000" dirty="0" smtClean="0"/>
              <a:t>Znany </a:t>
            </a:r>
            <a:r>
              <a:rPr lang="pl-PL" sz="2000" dirty="0"/>
              <a:t>na całym świecie przykład architektonicznego fenomenu.</a:t>
            </a:r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3076" name="Picture 4" descr="Krzywa Wieża w Pizie - zwiedzanie, historia, ciekawostki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720" y="1506347"/>
            <a:ext cx="4908477" cy="327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885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" sz="3200" b="1" dirty="0"/>
              <a:t>Ruiny Pompejów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1501287" y="971108"/>
            <a:ext cx="6141425" cy="416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pl-PL" sz="2000" dirty="0" smtClean="0"/>
              <a:t>Fascynująca </a:t>
            </a:r>
            <a:r>
              <a:rPr lang="pl-PL" sz="2000" dirty="0"/>
              <a:t>podróż w czasie do antycznego świata.</a:t>
            </a:r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4100" name="Picture 4" descr="Z Neapolu: Ruiny Pompejów | GetYourGui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226" y="1387312"/>
            <a:ext cx="6693545" cy="347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046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>
            <a:off x="265575" y="1227090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 dirty="0" smtClean="0">
                <a:solidFill>
                  <a:schemeClr val="tx2">
                    <a:lumMod val="10000"/>
                  </a:schemeClr>
                </a:solidFill>
              </a:rPr>
              <a:t>Miasta</a:t>
            </a:r>
            <a:endParaRPr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265575" y="524167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2900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" sz="3200" b="1" dirty="0"/>
              <a:t>Rzym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188941" y="899300"/>
            <a:ext cx="4758034" cy="416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pl" sz="2000" dirty="0" smtClean="0"/>
              <a:t>Historyczna </a:t>
            </a:r>
            <a:r>
              <a:rPr lang="pl" sz="2000" dirty="0"/>
              <a:t>stolica z licznymi </a:t>
            </a:r>
            <a:r>
              <a:rPr lang="pl" sz="2000" dirty="0" smtClean="0"/>
              <a:t>zabytkami.</a:t>
            </a:r>
            <a:endParaRPr lang="pl-PL" sz="2000" dirty="0"/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5122" name="Picture 2" descr="Rzym na weekend. Nietypowy przewodnik po stolicy Wło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497" y="1315504"/>
            <a:ext cx="6384922" cy="359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0180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" sz="3200" b="1" dirty="0"/>
              <a:t>Neapol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1296103" y="859705"/>
            <a:ext cx="6551794" cy="416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pl-PL" sz="2000" dirty="0" smtClean="0"/>
              <a:t>Dynamiczne </a:t>
            </a:r>
            <a:r>
              <a:rPr lang="pl-PL" sz="2000" dirty="0"/>
              <a:t>miasto z bogatą kulturą i tradycją kulinarną.</a:t>
            </a:r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9220" name="Picture 4" descr="Wakacje w Gorący Neapol we Włoszech z Itaka - Wczasy na Wakacje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439898"/>
            <a:ext cx="5019675" cy="334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174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" sz="3200" b="1" dirty="0"/>
              <a:t>Wenecja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1587849" y="971108"/>
            <a:ext cx="5968301" cy="416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pl-PL" sz="2000" dirty="0"/>
              <a:t>U</a:t>
            </a:r>
            <a:r>
              <a:rPr lang="pl-PL" sz="2000" dirty="0" smtClean="0"/>
              <a:t>nikatowy </a:t>
            </a:r>
            <a:r>
              <a:rPr lang="pl-PL" sz="2000" dirty="0"/>
              <a:t>układ kanałów i romantyczna atmosfera.</a:t>
            </a:r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8194" name="Picture 2" descr="Wenecja: Opłata za wstęp do miasta przyniosła odwrotny skutek. Turystów  miało być mniej, jest więcej! - Fly4free.pl - wydawaj mniej, podróżuj  więcej - tanie loty, wczasy, hote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060" y="1560182"/>
            <a:ext cx="5144306" cy="32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4913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" sz="3200" b="1" dirty="0"/>
              <a:t>Florencja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1558995" y="924021"/>
            <a:ext cx="6026009" cy="7701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pl-PL" sz="2000" dirty="0" smtClean="0"/>
              <a:t>Kolebka </a:t>
            </a:r>
            <a:r>
              <a:rPr lang="pl-PL" sz="2000" dirty="0"/>
              <a:t>renesansu, pełna dzieł sztuki i architektury.</a:t>
            </a:r>
          </a:p>
          <a:p>
            <a:pPr lvl="0">
              <a:lnSpc>
                <a:spcPct val="115000"/>
              </a:lnSpc>
            </a:pPr>
            <a:endParaRPr lang="pl-PL" sz="2000" b="1" dirty="0"/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7170" name="Picture 2" descr="Florencja - najpiękniejsze miasto w Toskanii - zwiedzanie, zabytki, kuchn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223" y="1411850"/>
            <a:ext cx="5273552" cy="351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1941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" sz="3200" b="1" dirty="0"/>
              <a:t>Mediolan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114436" y="971108"/>
            <a:ext cx="4915128" cy="416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pl-PL" sz="2000" dirty="0" smtClean="0"/>
              <a:t>Centrum </a:t>
            </a:r>
            <a:r>
              <a:rPr lang="pl-PL" sz="2000" dirty="0"/>
              <a:t>mody, designu i nowoczesności.</a:t>
            </a:r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6146" name="Picture 2" descr="Pomysły na wycieczki z Mediolanu - 8 propozycji - My Travel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199" y="1506347"/>
            <a:ext cx="5178397" cy="345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7208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0963" y="3125838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138" y="329900"/>
            <a:ext cx="2924175" cy="156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6"/>
          <p:cNvSpPr/>
          <p:nvPr/>
        </p:nvSpPr>
        <p:spPr>
          <a:xfrm>
            <a:off x="600978" y="161487"/>
            <a:ext cx="7942050" cy="4820526"/>
          </a:xfrm>
          <a:prstGeom prst="irregularSeal2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9" name="Google Shape;189;p26"/>
          <p:cNvSpPr txBox="1"/>
          <p:nvPr/>
        </p:nvSpPr>
        <p:spPr>
          <a:xfrm>
            <a:off x="2106575" y="2017650"/>
            <a:ext cx="44286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Proxima Nova"/>
                <a:ea typeface="Proxima Nova"/>
                <a:cs typeface="Proxima Nova"/>
                <a:sym typeface="Proxima Nova"/>
              </a:rPr>
              <a:t>We włoskiej restauracji do rachunku doliczane jest “coperto”, czyli opłata za zajęcie miejsca przy stole.</a:t>
            </a:r>
            <a:endParaRPr sz="2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0" name="Google Shape;190;p26"/>
          <p:cNvSpPr txBox="1"/>
          <p:nvPr/>
        </p:nvSpPr>
        <p:spPr>
          <a:xfrm>
            <a:off x="2168096" y="37672"/>
            <a:ext cx="4428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>
            <a:off x="265575" y="1592850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 dirty="0" smtClean="0">
                <a:solidFill>
                  <a:schemeClr val="tx2">
                    <a:lumMod val="10000"/>
                  </a:schemeClr>
                </a:solidFill>
              </a:rPr>
              <a:t>Obiekty </a:t>
            </a:r>
            <a:br>
              <a:rPr lang="pl" b="1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pl" b="1" dirty="0" smtClean="0">
                <a:solidFill>
                  <a:schemeClr val="tx2">
                    <a:lumMod val="10000"/>
                  </a:schemeClr>
                </a:solidFill>
              </a:rPr>
              <a:t>UNESCO</a:t>
            </a:r>
            <a:endParaRPr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265575" y="524167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76203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" sz="3200" b="1" dirty="0"/>
              <a:t>Historyczne centrum Rzymu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1311331" y="971108"/>
            <a:ext cx="6521337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pl-PL" sz="2000" dirty="0"/>
              <a:t>O</a:t>
            </a:r>
            <a:r>
              <a:rPr lang="pl-PL" sz="2000" dirty="0" smtClean="0"/>
              <a:t>bejmuje </a:t>
            </a:r>
            <a:r>
              <a:rPr lang="pl-PL" sz="2000" dirty="0"/>
              <a:t>m.in. Koloseum, Forum Romanum i Watykan.</a:t>
            </a:r>
            <a:endParaRPr lang="pl-PL" sz="2000" b="1" dirty="0"/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4338" name="Picture 2" descr="Dziedzictwo UNESCO: Historyczne centrum Rzymu, Włochy 1980, 19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439" y="1536419"/>
            <a:ext cx="5144191" cy="3432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337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" sz="3200" b="1" dirty="0"/>
              <a:t>Wenecja i laguna wenecka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206609" y="971108"/>
            <a:ext cx="4730782" cy="416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pl-PL" sz="2000" dirty="0" smtClean="0"/>
              <a:t>Unikalna </a:t>
            </a:r>
            <a:r>
              <a:rPr lang="pl-PL" sz="2000" dirty="0"/>
              <a:t>architektura i krajobraz miejski.</a:t>
            </a:r>
            <a:endParaRPr lang="pl-PL" sz="2000" b="1" dirty="0"/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290" name="Picture 2" descr="Laguna wenecka a najazd Hunów | Blog | Studio Sono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40" y="1506347"/>
            <a:ext cx="5749586" cy="32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9168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" sz="3200" b="1" dirty="0"/>
              <a:t>Historyczne centrum Florencji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305995" y="971108"/>
            <a:ext cx="4532010" cy="416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pl" sz="2000" dirty="0" smtClean="0"/>
              <a:t>Skarbnica </a:t>
            </a:r>
            <a:r>
              <a:rPr lang="pl" sz="2000" dirty="0"/>
              <a:t>renesansowych dzieł sztuki.</a:t>
            </a:r>
            <a:endParaRPr lang="pl-PL" sz="2000" dirty="0"/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1266" name="Picture 2" descr="Florencja: przewodnik po najlepszych atrakcja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410" y="1506347"/>
            <a:ext cx="5005937" cy="333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5006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>
            <a:off x="265575" y="1821450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 dirty="0" smtClean="0">
                <a:solidFill>
                  <a:schemeClr val="tx2">
                    <a:lumMod val="10000"/>
                  </a:schemeClr>
                </a:solidFill>
              </a:rPr>
              <a:t>Walory</a:t>
            </a:r>
            <a:br>
              <a:rPr lang="pl" b="1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pl" b="1" dirty="0" smtClean="0">
                <a:solidFill>
                  <a:schemeClr val="tx2">
                    <a:lumMod val="10000"/>
                  </a:schemeClr>
                </a:solidFill>
              </a:rPr>
              <a:t>środowiska</a:t>
            </a:r>
            <a:br>
              <a:rPr lang="pl" b="1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pl" b="1" dirty="0" smtClean="0">
                <a:solidFill>
                  <a:schemeClr val="tx2">
                    <a:lumMod val="10000"/>
                  </a:schemeClr>
                </a:solidFill>
              </a:rPr>
              <a:t>naturalnego</a:t>
            </a:r>
            <a:endParaRPr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265575" y="524167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75259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" sz="3200" b="1" dirty="0"/>
              <a:t>Dolomity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468312" y="971108"/>
            <a:ext cx="820737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pl-PL" sz="2000" dirty="0" smtClean="0"/>
              <a:t>Spektakularne </a:t>
            </a:r>
            <a:r>
              <a:rPr lang="pl-PL" sz="2000" dirty="0"/>
              <a:t>formacje skalne i idealne warunki do uprawiania turystyki górskiej.</a:t>
            </a:r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9458" name="Picture 2" descr="Pierwszy raz w Dolomitach? - Te miejsca musisz zobaczyć! - ŻYCIE ME | Blog  podróżniczy | Góry, Górskie szlaki, Turystyka miejska, Podróże, Ciekawe  miejs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398" y="1810791"/>
            <a:ext cx="5863201" cy="307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9881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" sz="3200" b="1" dirty="0"/>
              <a:t>Park Narodowy Abruzzo, Lazio e Molise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1902839" y="1275909"/>
            <a:ext cx="5338321" cy="416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pl-PL" sz="2000" dirty="0"/>
              <a:t>B</a:t>
            </a:r>
            <a:r>
              <a:rPr lang="pl-PL" sz="2000" dirty="0" smtClean="0"/>
              <a:t>ogactwo </a:t>
            </a:r>
            <a:r>
              <a:rPr lang="pl-PL" sz="2000" dirty="0"/>
              <a:t>fauny i flory, w tym rzadkie gatunki.</a:t>
            </a:r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" name="AutoShape 2" descr="Zwiedzanie Parku Narodowego Abruzzo, atrakcje, jak dojechać -  Travelitalia.pl - luksusowe wakacje we Włoszech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" name="AutoShape 4" descr="Zwiedzanie Parku Narodowego Abruzzo, atrakcje, jak dojechać -  Travelitalia.pl - luksusowe wakacje we Włoszech"/>
          <p:cNvSpPr>
            <a:spLocks noChangeAspect="1" noChangeArrowheads="1"/>
          </p:cNvSpPr>
          <p:nvPr/>
        </p:nvSpPr>
        <p:spPr bwMode="auto">
          <a:xfrm>
            <a:off x="-13527147" y="-1973979"/>
            <a:ext cx="69789" cy="6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8438" name="Picture 6" descr="Zwiedzanie Parku Narodowego Abruzzo, atrakcje, jak dojechać -  Travelitalia.pl - luksusowe wakacje we Włosze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006" y="1852647"/>
            <a:ext cx="4797985" cy="3195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9046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" sz="3200" b="1" dirty="0"/>
              <a:t>Park Narodowy Stelvio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1779408" y="971108"/>
            <a:ext cx="5585183" cy="416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pl-PL" sz="2000" dirty="0" smtClean="0"/>
              <a:t>Dzika </a:t>
            </a:r>
            <a:r>
              <a:rPr lang="pl-PL" sz="2000" dirty="0"/>
              <a:t>przyroda i imponujące górskie krajobrazy.</a:t>
            </a:r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7410" name="Picture 2" descr="Park Narodowy Stelvio - pastwiska alpejskie i gospodarstwa górsk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49" y="1702086"/>
            <a:ext cx="4376723" cy="291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654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" sz="3200" b="1" dirty="0"/>
              <a:t>Jeziora Como i Garda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1648764" y="971108"/>
            <a:ext cx="5846472" cy="416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pl-PL" sz="2000" dirty="0"/>
              <a:t>U</a:t>
            </a:r>
            <a:r>
              <a:rPr lang="pl-PL" sz="2000" dirty="0" smtClean="0"/>
              <a:t>rokliwe </a:t>
            </a:r>
            <a:r>
              <a:rPr lang="pl-PL" sz="2000" dirty="0"/>
              <a:t>miejsca sprzyjające relaksowi i rekreacji.</a:t>
            </a:r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" name="AutoShape 2" descr="JEZIORO GARDA - atrakcje i informacje praktyczne. Przewodni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6388" name="Picture 4" descr="JEZIORO GARDA - atrakcje i informacje praktyczne. Przewodn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3" y="2189370"/>
            <a:ext cx="4257216" cy="222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Jezioro Como czy Jezioro Garda - co lepsze na wakacyjny wyp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598" y="2189370"/>
            <a:ext cx="3898900" cy="222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263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" sz="3200" b="1" dirty="0"/>
              <a:t>Sycylia i Sardynia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1666397" y="971108"/>
            <a:ext cx="5811206" cy="416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pl-PL" sz="2000" dirty="0" smtClean="0"/>
              <a:t>Różnorodne </a:t>
            </a:r>
            <a:r>
              <a:rPr lang="pl-PL" sz="2000" dirty="0"/>
              <a:t>ekosystemy, od gór po piękne plaże.</a:t>
            </a:r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5362" name="Picture 2" descr="Sycylia i Sardynia – dwie włoskie wyspy, które trzeba odwiedzi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924" y="1506347"/>
            <a:ext cx="5452152" cy="341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6600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>
            <a:off x="265575" y="1954800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 dirty="0" smtClean="0">
                <a:solidFill>
                  <a:schemeClr val="tx2">
                    <a:lumMod val="10000"/>
                  </a:schemeClr>
                </a:solidFill>
              </a:rPr>
              <a:t>Włoskie</a:t>
            </a:r>
            <a:br>
              <a:rPr lang="pl" b="1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pl" b="1" dirty="0" smtClean="0">
                <a:solidFill>
                  <a:schemeClr val="tx2">
                    <a:lumMod val="10000"/>
                  </a:schemeClr>
                </a:solidFill>
              </a:rPr>
              <a:t>marki</a:t>
            </a:r>
            <a:br>
              <a:rPr lang="pl" b="1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pl" b="1" dirty="0" smtClean="0">
                <a:solidFill>
                  <a:schemeClr val="tx2">
                    <a:lumMod val="10000"/>
                  </a:schemeClr>
                </a:solidFill>
              </a:rPr>
              <a:t>samochodów</a:t>
            </a:r>
            <a:endParaRPr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265575" y="524167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7331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-PL" dirty="0"/>
              <a:t>Fiat</a:t>
            </a:r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3554" name="Picture 2" descr="Fiat 125 – Wikipedia, wolna encyklo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971108"/>
            <a:ext cx="3363292" cy="252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FIAT WŁOSKI 125 SPECIAL NIE FSO 125P - 6004101238 - oficjalne archiwum  Alleg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040" y="1980759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6636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-PL" dirty="0"/>
              <a:t>Maserati</a:t>
            </a:r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2530" name="Picture 2" descr="Kultowy model Maserati mówi arrivederci. Oto ostatni przedstawiciel  włoskiej arystokracj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654" y="971108"/>
            <a:ext cx="3717993" cy="250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Maserati GranTurismo MC Stradale | VCentr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222058"/>
            <a:ext cx="3900348" cy="260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1203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-PL" dirty="0"/>
              <a:t>Ferrari</a:t>
            </a:r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" name="AutoShape 2" descr="Jazda super samochodem Ferrari F43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" name="AutoShape 4" descr="Jazda super samochodem Ferrari F43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" name="AutoShape 6" descr="Jazda super samochodem Ferrari F430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0" name="AutoShape 10" descr="Ferrari: nasze samochody elektryczne zapewnią doskonałe osiągi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1516" name="Picture 12" descr="Przejazd Ferrari F430 – jazda na wybranym torze już od 368 z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911" y="914400"/>
            <a:ext cx="3927241" cy="220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8" name="Picture 14" descr="Przejazd Ferrari F430 jako kierow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40" y="2092173"/>
            <a:ext cx="3780045" cy="252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734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1700" y="279373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l-PL" dirty="0"/>
              <a:t>Lamborghini</a:t>
            </a:r>
          </a:p>
        </p:txBody>
      </p:sp>
      <p:sp>
        <p:nvSpPr>
          <p:cNvPr id="7" name="AutoShape 2" descr="Koloseum – Wikipedia, wolna encyklopedia"/>
          <p:cNvSpPr>
            <a:spLocks noChangeAspect="1" noChangeArrowheads="1"/>
          </p:cNvSpPr>
          <p:nvPr/>
        </p:nvSpPr>
        <p:spPr bwMode="auto">
          <a:xfrm>
            <a:off x="155574" y="-144463"/>
            <a:ext cx="3994207" cy="39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6" descr="Koloseum w Rzymie - Bilety, Zwiedzanie,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0482" name="Picture 2" descr="Jazda za kierownicą Lamborghini Huracan Coupe w Krakowie – Prezentmarze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971109"/>
            <a:ext cx="3841806" cy="255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Przejazd Lamborghini Gallardo – jazda na torze już od 423 z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906" y="2334857"/>
            <a:ext cx="4240991" cy="238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4504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>
            <a:off x="265575" y="1592850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 dirty="0" smtClean="0">
                <a:solidFill>
                  <a:schemeClr val="tx2">
                    <a:lumMod val="10000"/>
                  </a:schemeClr>
                </a:solidFill>
              </a:rPr>
              <a:t>Ale chwila</a:t>
            </a:r>
            <a:br>
              <a:rPr lang="pl" b="1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pl" b="1" dirty="0" smtClean="0">
                <a:solidFill>
                  <a:schemeClr val="tx2">
                    <a:lumMod val="10000"/>
                  </a:schemeClr>
                </a:solidFill>
              </a:rPr>
              <a:t>moment to nie koniec!</a:t>
            </a:r>
            <a:endParaRPr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265575" y="524167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05200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/>
          <p:nvPr/>
        </p:nvPicPr>
        <p:blipFill rotWithShape="1">
          <a:blip r:embed="rId2"/>
          <a:srcRect l="11574" t="20576" r="35626" b="9857"/>
          <a:stretch/>
        </p:blipFill>
        <p:spPr bwMode="auto">
          <a:xfrm>
            <a:off x="1733550" y="557847"/>
            <a:ext cx="5486400" cy="4065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640748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/>
          <p:nvPr/>
        </p:nvPicPr>
        <p:blipFill rotWithShape="1">
          <a:blip r:embed="rId2"/>
          <a:srcRect l="11574" t="20576" r="35626" b="9857"/>
          <a:stretch/>
        </p:blipFill>
        <p:spPr bwMode="auto">
          <a:xfrm>
            <a:off x="1733550" y="557847"/>
            <a:ext cx="5486400" cy="4065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Obraz 2"/>
          <p:cNvPicPr/>
          <p:nvPr/>
        </p:nvPicPr>
        <p:blipFill rotWithShape="1">
          <a:blip r:embed="rId3"/>
          <a:srcRect l="11573" t="24103" r="35186" b="7701"/>
          <a:stretch/>
        </p:blipFill>
        <p:spPr bwMode="auto">
          <a:xfrm>
            <a:off x="1727200" y="522287"/>
            <a:ext cx="5689600" cy="40989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179689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/>
          <p:nvPr/>
        </p:nvPicPr>
        <p:blipFill rotWithShape="1">
          <a:blip r:embed="rId2"/>
          <a:srcRect l="11574" t="20576" r="35626" b="9857"/>
          <a:stretch/>
        </p:blipFill>
        <p:spPr bwMode="auto">
          <a:xfrm>
            <a:off x="1733550" y="557847"/>
            <a:ext cx="5486400" cy="4065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Obraz 2"/>
          <p:cNvPicPr/>
          <p:nvPr/>
        </p:nvPicPr>
        <p:blipFill rotWithShape="1">
          <a:blip r:embed="rId3"/>
          <a:srcRect l="11573" t="24103" r="35186" b="7701"/>
          <a:stretch/>
        </p:blipFill>
        <p:spPr bwMode="auto">
          <a:xfrm>
            <a:off x="1727200" y="522287"/>
            <a:ext cx="5689600" cy="40989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/>
          <p:cNvPicPr/>
          <p:nvPr/>
        </p:nvPicPr>
        <p:blipFill rotWithShape="1">
          <a:blip r:embed="rId4"/>
          <a:srcRect l="12676" t="19009" r="34854" b="11816"/>
          <a:stretch/>
        </p:blipFill>
        <p:spPr bwMode="auto">
          <a:xfrm>
            <a:off x="1736725" y="469265"/>
            <a:ext cx="5670550" cy="42049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3811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/>
          <p:nvPr/>
        </p:nvPicPr>
        <p:blipFill rotWithShape="1">
          <a:blip r:embed="rId2"/>
          <a:srcRect l="12124" t="19009" r="35958" b="11816"/>
          <a:stretch/>
        </p:blipFill>
        <p:spPr bwMode="auto">
          <a:xfrm>
            <a:off x="2073275" y="708660"/>
            <a:ext cx="4921250" cy="36880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904960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/>
          <p:nvPr/>
        </p:nvPicPr>
        <p:blipFill rotWithShape="1">
          <a:blip r:embed="rId2"/>
          <a:srcRect l="12567" t="15481" r="34303" b="15540"/>
          <a:stretch/>
        </p:blipFill>
        <p:spPr bwMode="auto">
          <a:xfrm>
            <a:off x="1885950" y="629285"/>
            <a:ext cx="5372100" cy="39230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762951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hemat blokowy: taśma dziurkowana 3"/>
          <p:cNvSpPr/>
          <p:nvPr/>
        </p:nvSpPr>
        <p:spPr>
          <a:xfrm>
            <a:off x="155850" y="1017725"/>
            <a:ext cx="8832300" cy="3401875"/>
          </a:xfrm>
          <a:prstGeom prst="flowChartPunchedTap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dirty="0" smtClean="0"/>
              <a:t>A na koniec tarantella!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55850" y="1751150"/>
            <a:ext cx="8832300" cy="1485950"/>
          </a:xfrm>
        </p:spPr>
        <p:txBody>
          <a:bodyPr>
            <a:noAutofit/>
          </a:bodyPr>
          <a:lstStyle/>
          <a:p>
            <a:r>
              <a:rPr lang="pl-PL" sz="2300" dirty="0">
                <a:solidFill>
                  <a:schemeClr val="tx2">
                    <a:lumMod val="10000"/>
                  </a:schemeClr>
                </a:solidFill>
              </a:rPr>
              <a:t>Tarantela – włoski taniec ludowy, z Neapolu</a:t>
            </a:r>
            <a:r>
              <a:rPr lang="pl-PL" sz="2300" dirty="0" smtClean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pl-PL" sz="2300" dirty="0">
                <a:solidFill>
                  <a:schemeClr val="tx2">
                    <a:lumMod val="10000"/>
                  </a:schemeClr>
                </a:solidFill>
              </a:rPr>
              <a:t> Podobnie jak makaroniki, tarantella symbolizuje stronę Nory, której normalnie nie może pokazać </a:t>
            </a:r>
            <a:r>
              <a:rPr lang="pl-PL" sz="2300" dirty="0" smtClean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pl-PL" sz="2300" dirty="0">
                <a:solidFill>
                  <a:schemeClr val="tx2">
                    <a:lumMod val="10000"/>
                  </a:schemeClr>
                </a:solidFill>
              </a:rPr>
              <a:t> Tarantella jest popularna </a:t>
            </a:r>
            <a:r>
              <a:rPr lang="pl-PL" sz="2300" dirty="0" smtClean="0">
                <a:solidFill>
                  <a:schemeClr val="tx2">
                    <a:lumMod val="10000"/>
                  </a:schemeClr>
                </a:solidFill>
              </a:rPr>
              <a:t>nie tylko we </a:t>
            </a:r>
            <a:r>
              <a:rPr lang="pl-PL" sz="2300" dirty="0">
                <a:solidFill>
                  <a:schemeClr val="tx2">
                    <a:lumMod val="10000"/>
                  </a:schemeClr>
                </a:solidFill>
              </a:rPr>
              <a:t>Włoszech, </a:t>
            </a:r>
            <a:r>
              <a:rPr lang="pl-PL" sz="2300" dirty="0" smtClean="0">
                <a:solidFill>
                  <a:schemeClr val="tx2">
                    <a:lumMod val="10000"/>
                  </a:schemeClr>
                </a:solidFill>
              </a:rPr>
              <a:t>a także w Grecji</a:t>
            </a:r>
            <a:r>
              <a:rPr lang="pl-PL" sz="2300" dirty="0">
                <a:solidFill>
                  <a:schemeClr val="tx2">
                    <a:lumMod val="10000"/>
                  </a:schemeClr>
                </a:solidFill>
              </a:rPr>
              <a:t>, na Malcie i w Argentynie </a:t>
            </a:r>
            <a:r>
              <a:rPr lang="pl-PL" sz="2300" dirty="0" smtClean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pl-PL" sz="2300" dirty="0"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pl-PL" sz="2300" dirty="0">
                <a:solidFill>
                  <a:schemeClr val="tx2">
                    <a:lumMod val="10000"/>
                  </a:schemeClr>
                </a:solidFill>
              </a:rPr>
            </a:br>
            <a:endParaRPr lang="pl-PL" sz="23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441262"/>
      </p:ext>
    </p:extLst>
  </p:cSld>
  <p:clrMapOvr>
    <a:masterClrMapping/>
  </p:clrMapOvr>
</p:sld>
</file>

<file path=ppt/theme/theme1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558</Words>
  <Application>Microsoft Office PowerPoint</Application>
  <PresentationFormat>Pokaz na ekranie (16:9)</PresentationFormat>
  <Paragraphs>100</Paragraphs>
  <Slides>44</Slides>
  <Notes>17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44</vt:i4>
      </vt:variant>
    </vt:vector>
  </HeadingPairs>
  <TitlesOfParts>
    <vt:vector size="48" baseType="lpstr">
      <vt:lpstr>Proxima Nova</vt:lpstr>
      <vt:lpstr>Alfa Slab One</vt:lpstr>
      <vt:lpstr>Arial</vt:lpstr>
      <vt:lpstr>Gameday</vt:lpstr>
      <vt:lpstr>Włochy</vt:lpstr>
      <vt:lpstr>Położenie Włoch</vt:lpstr>
      <vt:lpstr>Prezentacja programu PowerPoint</vt:lpstr>
      <vt:lpstr>Prezentacja programu PowerPoint</vt:lpstr>
      <vt:lpstr>Prezentacja programu PowerPoint</vt:lpstr>
      <vt:lpstr>Dominującą religią we Włoszech jest katolicyzm</vt:lpstr>
      <vt:lpstr>Prezentacja programu PowerPoint</vt:lpstr>
      <vt:lpstr>Flaga:</vt:lpstr>
      <vt:lpstr>Prezentacja programu PowerPoint</vt:lpstr>
      <vt:lpstr>Prezentacja programu PowerPoint</vt:lpstr>
      <vt:lpstr>Atrakcje turystyczne</vt:lpstr>
      <vt:lpstr>Koloseum w Rzymie</vt:lpstr>
      <vt:lpstr>Bazylika św. Marka i kanały w Wenecji</vt:lpstr>
      <vt:lpstr>Krzywa Wieża w Pizie</vt:lpstr>
      <vt:lpstr>Ruiny Pompejów</vt:lpstr>
      <vt:lpstr>Miasta</vt:lpstr>
      <vt:lpstr>Rzym</vt:lpstr>
      <vt:lpstr>Neapol</vt:lpstr>
      <vt:lpstr>Wenecja</vt:lpstr>
      <vt:lpstr>Florencja</vt:lpstr>
      <vt:lpstr>Mediolan</vt:lpstr>
      <vt:lpstr>Prezentacja programu PowerPoint</vt:lpstr>
      <vt:lpstr>Obiekty  UNESCO</vt:lpstr>
      <vt:lpstr>Historyczne centrum Rzymu</vt:lpstr>
      <vt:lpstr>Wenecja i laguna wenecka</vt:lpstr>
      <vt:lpstr>Historyczne centrum Florencji</vt:lpstr>
      <vt:lpstr>Walory środowiska naturalnego</vt:lpstr>
      <vt:lpstr>Dolomity</vt:lpstr>
      <vt:lpstr>Park Narodowy Abruzzo, Lazio e Molise</vt:lpstr>
      <vt:lpstr>Park Narodowy Stelvio</vt:lpstr>
      <vt:lpstr>Jeziora Como i Garda</vt:lpstr>
      <vt:lpstr>Sycylia i Sardynia</vt:lpstr>
      <vt:lpstr>Włoskie marki samochodów</vt:lpstr>
      <vt:lpstr>Fiat</vt:lpstr>
      <vt:lpstr>Maserati</vt:lpstr>
      <vt:lpstr>Ferrari</vt:lpstr>
      <vt:lpstr>Lamborghini</vt:lpstr>
      <vt:lpstr>Ale chwila moment to nie koniec!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A na koniec tarantella!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Włochy</dc:title>
  <dc:creator>Roma</dc:creator>
  <cp:lastModifiedBy>Roma</cp:lastModifiedBy>
  <cp:revision>6</cp:revision>
  <dcterms:modified xsi:type="dcterms:W3CDTF">2025-02-18T12:42:50Z</dcterms:modified>
</cp:coreProperties>
</file>